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2" r:id="rId9"/>
    <p:sldId id="265" r:id="rId10"/>
    <p:sldId id="266" r:id="rId11"/>
    <p:sldId id="267" r:id="rId12"/>
    <p:sldId id="273" r:id="rId13"/>
    <p:sldId id="294" r:id="rId14"/>
    <p:sldId id="293" r:id="rId15"/>
    <p:sldId id="269" r:id="rId16"/>
    <p:sldId id="276" r:id="rId17"/>
    <p:sldId id="297" r:id="rId18"/>
    <p:sldId id="295" r:id="rId19"/>
    <p:sldId id="298" r:id="rId20"/>
    <p:sldId id="300" r:id="rId21"/>
    <p:sldId id="296" r:id="rId22"/>
    <p:sldId id="299" r:id="rId23"/>
    <p:sldId id="301" r:id="rId24"/>
    <p:sldId id="304" r:id="rId25"/>
    <p:sldId id="302" r:id="rId26"/>
    <p:sldId id="303" r:id="rId27"/>
    <p:sldId id="278" r:id="rId28"/>
    <p:sldId id="270" r:id="rId29"/>
    <p:sldId id="305" r:id="rId30"/>
    <p:sldId id="306" r:id="rId31"/>
    <p:sldId id="307" r:id="rId32"/>
    <p:sldId id="308" r:id="rId33"/>
    <p:sldId id="288" r:id="rId34"/>
    <p:sldId id="271" r:id="rId35"/>
    <p:sldId id="289" r:id="rId36"/>
    <p:sldId id="286" r:id="rId37"/>
    <p:sldId id="290" r:id="rId38"/>
    <p:sldId id="272" r:id="rId39"/>
    <p:sldId id="309" r:id="rId40"/>
    <p:sldId id="310" r:id="rId41"/>
    <p:sldId id="313" r:id="rId42"/>
    <p:sldId id="311" r:id="rId43"/>
    <p:sldId id="315" r:id="rId44"/>
    <p:sldId id="291" r:id="rId45"/>
    <p:sldId id="275" r:id="rId46"/>
    <p:sldId id="316" r:id="rId47"/>
    <p:sldId id="317" r:id="rId4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3370A-0F82-438F-BAA6-734C0FCBF6FD}">
          <p14:sldIdLst>
            <p14:sldId id="256"/>
            <p14:sldId id="257"/>
            <p14:sldId id="259"/>
            <p14:sldId id="260"/>
            <p14:sldId id="258"/>
            <p14:sldId id="261"/>
            <p14:sldId id="263"/>
            <p14:sldId id="262"/>
            <p14:sldId id="265"/>
            <p14:sldId id="266"/>
            <p14:sldId id="267"/>
            <p14:sldId id="273"/>
          </p14:sldIdLst>
        </p14:section>
        <p14:section name="Receta para Herencia" id="{BF5533AB-AAE8-466C-9B37-A42D59E64E5D}">
          <p14:sldIdLst>
            <p14:sldId id="294"/>
          </p14:sldIdLst>
        </p14:section>
        <p14:section name="Diseña las Clases" id="{3D109A30-537A-4BD3-BF28-9BEFEA917225}">
          <p14:sldIdLst>
            <p14:sldId id="293"/>
            <p14:sldId id="269"/>
            <p14:sldId id="276"/>
            <p14:sldId id="297"/>
            <p14:sldId id="295"/>
            <p14:sldId id="298"/>
            <p14:sldId id="300"/>
            <p14:sldId id="296"/>
            <p14:sldId id="299"/>
            <p14:sldId id="301"/>
            <p14:sldId id="304"/>
            <p14:sldId id="302"/>
            <p14:sldId id="303"/>
          </p14:sldIdLst>
        </p14:section>
        <p14:section name="Especifica los modificadores de Acceso" id="{EC9183FE-C952-47B0-A9F7-F779AD65E184}">
          <p14:sldIdLst>
            <p14:sldId id="278"/>
            <p14:sldId id="270"/>
            <p14:sldId id="305"/>
            <p14:sldId id="306"/>
            <p14:sldId id="307"/>
            <p14:sldId id="308"/>
          </p14:sldIdLst>
        </p14:section>
        <p14:section name="Constructores" id="{69EDF68E-D6BB-4931-A085-816344915AE9}">
          <p14:sldIdLst>
            <p14:sldId id="288"/>
            <p14:sldId id="271"/>
          </p14:sldIdLst>
        </p14:section>
        <p14:section name="Miembros y Acciones" id="{C49521BD-1197-47C3-84A5-E4CFD0D09D60}">
          <p14:sldIdLst>
            <p14:sldId id="289"/>
            <p14:sldId id="286"/>
          </p14:sldIdLst>
        </p14:section>
        <p14:section name="Redefine" id="{FA2E7916-B3A5-4BE0-8EB7-1B5B9B4B7A26}">
          <p14:sldIdLst>
            <p14:sldId id="290"/>
            <p14:sldId id="272"/>
            <p14:sldId id="309"/>
            <p14:sldId id="310"/>
            <p14:sldId id="313"/>
            <p14:sldId id="311"/>
            <p14:sldId id="315"/>
          </p14:sldIdLst>
        </p14:section>
        <p14:section name="Limita redefiniciones" id="{170DBBAD-3CD2-4B66-9A75-74529D90A8C3}">
          <p14:sldIdLst>
            <p14:sldId id="291"/>
            <p14:sldId id="27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32"/>
    <a:srgbClr val="2D8CFF"/>
    <a:srgbClr val="747487"/>
    <a:srgbClr val="E64C3C"/>
    <a:srgbClr val="FFE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05881-8D2B-4456-8B98-929CBD1B7C57}">
  <a:tblStyle styleId="{0C205881-8D2B-4456-8B98-929CBD1B7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/>
    <p:restoredTop sz="94590"/>
  </p:normalViewPr>
  <p:slideViewPr>
    <p:cSldViewPr snapToGrid="0">
      <p:cViewPr varScale="1">
        <p:scale>
          <a:sx n="130" d="100"/>
          <a:sy n="130" d="100"/>
        </p:scale>
        <p:origin x="192" y="216"/>
      </p:cViewPr>
      <p:guideLst>
        <p:guide orient="horz" pos="17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-576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792225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7922257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792225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7922257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1513" y="2185988"/>
            <a:ext cx="7772400" cy="110251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0325" y="3452813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3310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14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94B2-DE28-4D75-B5A3-51D68EE2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35D1A-4CAF-40DF-A7EF-6F574FAB3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001316"/>
            <a:ext cx="8229600" cy="3936206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latin typeface="Cascadia Code" panose="00000509000000000000" pitchFamily="49" charset="0"/>
              </a:defRPr>
            </a:lvl1pPr>
          </a:lstStyle>
          <a:p>
            <a:pPr lvl="0"/>
            <a:r>
              <a:rPr lang="es-MX" dirty="0" err="1"/>
              <a:t>Insert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916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0903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8"/>
            <a:ext cx="8229600" cy="5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33819"/>
            <a:ext cx="8229600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6E10E18-F23E-4A3B-892F-23028540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82296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675" i="1" dirty="0">
                <a:solidFill>
                  <a:prstClr val="black"/>
                </a:solidFill>
              </a:rPr>
              <a:t>JAVA: An Introduction to Problem Solving &amp; Programming, 6</a:t>
            </a:r>
            <a:r>
              <a:rPr lang="en-US" sz="675" baseline="30000" dirty="0">
                <a:solidFill>
                  <a:prstClr val="black"/>
                </a:solidFill>
              </a:rPr>
              <a:t>th</a:t>
            </a:r>
            <a:r>
              <a:rPr lang="en-US" sz="675" dirty="0">
                <a:solidFill>
                  <a:prstClr val="black"/>
                </a:solidFill>
              </a:rPr>
              <a:t> Ed. By Walter </a:t>
            </a:r>
            <a:r>
              <a:rPr lang="en-US" sz="675" dirty="0" err="1">
                <a:solidFill>
                  <a:prstClr val="black"/>
                </a:solidFill>
              </a:rPr>
              <a:t>Savitch</a:t>
            </a:r>
            <a:br>
              <a:rPr lang="en-US" sz="675" dirty="0">
                <a:solidFill>
                  <a:prstClr val="black"/>
                </a:solidFill>
              </a:rPr>
            </a:br>
            <a:r>
              <a:rPr lang="en-US" sz="675" dirty="0">
                <a:solidFill>
                  <a:prstClr val="black"/>
                </a:solidFill>
              </a:rPr>
              <a:t>ISBN 0132162709</a:t>
            </a:r>
            <a:r>
              <a:rPr lang="en-US" sz="675" dirty="0">
                <a:solidFill>
                  <a:prstClr val="black"/>
                </a:solidFill>
                <a:cs typeface="Arial" charset="0"/>
              </a:rPr>
              <a:t> © 2012 Pearson Education, Inc., Upper Saddle River, NJ.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37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4C8BF5"/>
          </a:solidFill>
          <a:latin typeface="Roboto" panose="02000000000000000000" pitchFamily="2" charset="0"/>
          <a:ea typeface="Roboto" panose="02000000000000000000" pitchFamily="2" charset="0"/>
          <a:cs typeface="Raav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4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slide" Target="slide3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35.xml"/><Relationship Id="rId5" Type="http://schemas.openxmlformats.org/officeDocument/2006/relationships/image" Target="../media/image24.png"/><Relationship Id="rId10" Type="http://schemas.openxmlformats.org/officeDocument/2006/relationships/slide" Target="slide33.xml"/><Relationship Id="rId4" Type="http://schemas.openxmlformats.org/officeDocument/2006/relationships/image" Target="../media/image23.png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Módulo 08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48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/>
              <a:t>Herencia </a:t>
            </a:r>
            <a:r>
              <a:rPr lang="es-MX" sz="4800" b="1"/>
              <a:t>y Polimorfismo</a:t>
            </a:r>
            <a:endParaRPr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6D92D-6AAE-4E09-A440-E7E8564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092" y="271033"/>
            <a:ext cx="3515518" cy="290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15C94-F72E-4B70-991F-E97BDFD4B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49" y="3113191"/>
            <a:ext cx="1519644" cy="1525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280" y="0"/>
            <a:ext cx="5476240" cy="5143500"/>
          </a:xfrm>
          <a:solidFill>
            <a:schemeClr val="tx1"/>
          </a:solidFill>
        </p:spPr>
        <p:txBody>
          <a:bodyPr/>
          <a:lstStyle/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0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2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+ 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.name);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equalsIgnoreCase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otherPerson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14BBD-38B5-4D20-BE4C-4BEDCD0B389D}"/>
              </a:ext>
            </a:extLst>
          </p:cNvPr>
          <p:cNvSpPr/>
          <p:nvPr/>
        </p:nvSpPr>
        <p:spPr>
          <a:xfrm>
            <a:off x="5061098" y="0"/>
            <a:ext cx="408290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br>
              <a:rPr lang="es-MX" sz="12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2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2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2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2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200" dirty="0" err="1">
                <a:solidFill>
                  <a:srgbClr val="9CDCFE"/>
                </a:solidFill>
                <a:latin typeface="Cascadia Code,  Courier New"/>
              </a:rPr>
              <a:t>newName</a:t>
            </a:r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2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23892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7B699-F650-43A2-910C-5B8C1D164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572000" cy="5143500"/>
          </a:xfrm>
          <a:solidFill>
            <a:schemeClr val="tx1"/>
          </a:solidFill>
        </p:spPr>
        <p:txBody>
          <a:bodyPr/>
          <a:lstStyle/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endParaRPr lang="es-MX" sz="1100" dirty="0">
              <a:solidFill>
                <a:srgbClr val="569CD6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,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super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 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writeOutput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 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+ </a:t>
            </a:r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());</a:t>
            </a:r>
          </a:p>
          <a:p>
            <a:r>
              <a:rPr lang="es-MX" sz="1100" dirty="0">
                <a:solidFill>
                  <a:srgbClr val="9CDCFE"/>
                </a:solidFill>
                <a:latin typeface="Cascadia Code,  Courier New"/>
              </a:rPr>
              <a:t>    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System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out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println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CE9178"/>
                </a:solidFill>
                <a:latin typeface="Cascadia Code,  Courier New"/>
              </a:rPr>
              <a:t>Number</a:t>
            </a:r>
            <a:r>
              <a:rPr lang="es-MX" sz="1100" dirty="0">
                <a:solidFill>
                  <a:srgbClr val="CE9178"/>
                </a:solidFill>
                <a:latin typeface="Cascadia Code,  Courier New"/>
              </a:rPr>
              <a:t>:"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+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                   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  }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</a:t>
            </a:r>
          </a:p>
          <a:p>
            <a:endParaRPr lang="es-MX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537B01-C1F4-43AF-B0A2-E16B7BE359BB}"/>
              </a:ext>
            </a:extLst>
          </p:cNvPr>
          <p:cNvSpPr/>
          <p:nvPr/>
        </p:nvSpPr>
        <p:spPr>
          <a:xfrm>
            <a:off x="4297680" y="0"/>
            <a:ext cx="484632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getStudentNumber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() 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br>
              <a:rPr lang="es-MX" sz="11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void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setStudentNumber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{</a:t>
            </a:r>
          </a:p>
          <a:p>
            <a:r>
              <a:rPr lang="es-MX" sz="1100" dirty="0">
                <a:solidFill>
                  <a:srgbClr val="569CD6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10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boolean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equals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){</a:t>
            </a:r>
          </a:p>
          <a:p>
            <a:r>
              <a:rPr lang="es-MX" sz="1100" dirty="0">
                <a:solidFill>
                  <a:srgbClr val="C586C0"/>
                </a:solidFill>
                <a:latin typeface="Cascadia Code,  Courier New"/>
              </a:rPr>
              <a:t>  </a:t>
            </a:r>
            <a:r>
              <a:rPr lang="es-MX" sz="1100" dirty="0" err="1">
                <a:solidFill>
                  <a:srgbClr val="C586C0"/>
                </a:solidFill>
                <a:latin typeface="Cascadia Code,  Courier New"/>
              </a:rPr>
              <a:t>return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DCDCAA"/>
                </a:solidFill>
                <a:latin typeface="Cascadia Code,  Courier New"/>
              </a:rPr>
              <a:t>hasSameName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(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 &amp;&amp; 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           (</a:t>
            </a:r>
            <a:r>
              <a:rPr lang="es-MX" sz="1100" dirty="0" err="1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 == 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other</a:t>
            </a:r>
            <a:r>
              <a:rPr lang="es-MX" sz="1100" dirty="0" err="1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10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);</a:t>
            </a:r>
          </a:p>
          <a:p>
            <a:r>
              <a:rPr lang="es-MX" sz="1100" dirty="0">
                <a:solidFill>
                  <a:srgbClr val="D4D4D4"/>
                </a:solidFill>
                <a:latin typeface="Cascadia Code,  Courier New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3FBCC-94EF-4B31-B3D8-06B81DCDB21B}"/>
              </a:ext>
            </a:extLst>
          </p:cNvPr>
          <p:cNvSpPr/>
          <p:nvPr/>
        </p:nvSpPr>
        <p:spPr>
          <a:xfrm>
            <a:off x="5156789" y="2235973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6282DD-2258-4D16-B075-90A9FA524D83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H="1" flipV="1">
            <a:off x="2418907" y="680484"/>
            <a:ext cx="2737882" cy="197098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9C483D-BB60-4E13-B096-D4A9F70692E3}"/>
              </a:ext>
            </a:extLst>
          </p:cNvPr>
          <p:cNvSpPr/>
          <p:nvPr/>
        </p:nvSpPr>
        <p:spPr>
          <a:xfrm>
            <a:off x="5156789" y="3481987"/>
            <a:ext cx="3694816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indicar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una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otra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utilizamos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palabra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reservada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ascadia Code" panose="00000509000000000000" pitchFamily="49" charset="0"/>
                <a:ea typeface="Roboto" panose="02000000000000000000" pitchFamily="2" charset="0"/>
              </a:rPr>
              <a:t>extends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8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Nomenclatura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4167963" cy="4083869"/>
          </a:xfrm>
        </p:spPr>
        <p:txBody>
          <a:bodyPr/>
          <a:lstStyle/>
          <a:p>
            <a:r>
              <a:rPr lang="es-ES_tradnl" b="1" dirty="0"/>
              <a:t>Clase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Superclase / </a:t>
            </a:r>
            <a:r>
              <a:rPr lang="es-ES_tradnl" i="1" dirty="0" err="1"/>
              <a:t>superclass</a:t>
            </a:r>
            <a:endParaRPr lang="es-ES_tradnl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padre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dirty="0"/>
              <a:t>Clase Ancestro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048F66-74E8-424F-84A9-0E94DDF8320F}"/>
              </a:ext>
            </a:extLst>
          </p:cNvPr>
          <p:cNvSpPr txBox="1">
            <a:spLocks/>
          </p:cNvSpPr>
          <p:nvPr/>
        </p:nvSpPr>
        <p:spPr bwMode="auto">
          <a:xfrm>
            <a:off x="4662093" y="946691"/>
            <a:ext cx="4167963" cy="40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_tradnl" b="1" kern="0" dirty="0"/>
              <a:t>Clase Heredada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Subclase / </a:t>
            </a:r>
            <a:r>
              <a:rPr lang="es-ES_tradnl" i="1" kern="0" dirty="0" err="1"/>
              <a:t>subclass</a:t>
            </a:r>
            <a:endParaRPr lang="es-ES_tradnl" i="1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hijo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i="1" kern="0" dirty="0"/>
              <a:t>Clase derivada</a:t>
            </a:r>
          </a:p>
        </p:txBody>
      </p:sp>
    </p:spTree>
    <p:extLst>
      <p:ext uri="{BB962C8B-B14F-4D97-AF65-F5344CB8AC3E}">
        <p14:creationId xmlns:p14="http://schemas.microsoft.com/office/powerpoint/2010/main" val="28339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4BAC-CBD1-43BA-BE2F-DD8D052D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153373"/>
                  </p:ext>
                </p:extLst>
              </p:nvPr>
            </p:nvGraphicFramePr>
            <p:xfrm>
              <a:off x="457200" y="933450"/>
              <a:ext cx="8229600" cy="4084638"/>
            </p:xfrm>
            <a:graphic>
              <a:graphicData uri="http://schemas.microsoft.com/office/powerpoint/2016/summaryzoom">
                <psuz:summaryZm>
                  <psuz:summaryZmObj sectionId="{3D109A30-537A-4BD3-BF28-9BEFEA917225}">
                    <psuz:zmPr id="{5C497BC6-33B6-4DE7-ADAE-C79C0DF97C6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9183FE-C952-47B0-A9F7-F779AD65E184}">
                    <psuz:zmPr id="{544FECDF-A37E-4609-8E83-B3C247525EC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EDF68E-D6BB-4931-A085-816344915AE9}">
                    <psuz:zmPr id="{FB83BABF-2ABB-4499-977E-03BEB719604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607282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9521BD-1197-47C3-84A5-E4CFD0D09D60}">
                    <psuz:zmPr id="{DFA52224-3E9F-421C-8BFF-972341B2B21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8897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2E7916-B3A5-4BE0-8EB7-1B5B9B4B7A26}">
                    <psuz:zmPr id="{61E4426B-005C-4D3C-B0D9-0E75BCE0611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360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70DBBAD-3CD2-4B66-9A75-74529D90A8C3}">
                    <psuz:zmPr id="{A9A5FD71-0521-48A9-84E8-7A6CBC7671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41823" y="2088610"/>
                          <a:ext cx="2468880" cy="13887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3FAF78B-690E-453E-851D-B291EDAFD65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457200" y="933450"/>
                <a:ext cx="8229600" cy="4084638"/>
                <a:chOff x="457200" y="933450"/>
                <a:chExt cx="8229600" cy="4084638"/>
              </a:xfrm>
            </p:grpSpPr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6097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7560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023" y="1540732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097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7560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99023" y="3022060"/>
                  <a:ext cx="2468880" cy="138874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836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Diseña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13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981201"/>
          </a:xfrm>
        </p:spPr>
        <p:txBody>
          <a:bodyPr/>
          <a:lstStyle/>
          <a:p>
            <a:r>
              <a:rPr lang="en-US" dirty="0" err="1"/>
              <a:t>Dise</a:t>
            </a:r>
            <a:r>
              <a:rPr lang="es-MX" dirty="0" err="1"/>
              <a:t>ña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subclase</a:t>
            </a:r>
            <a:r>
              <a:rPr lang="en-US" dirty="0"/>
              <a:t>. </a:t>
            </a:r>
            <a:r>
              <a:rPr lang="en-US" dirty="0" err="1"/>
              <a:t>Identifica</a:t>
            </a:r>
            <a:r>
              <a:rPr lang="en-US" dirty="0"/>
              <a:t> los </a:t>
            </a:r>
            <a:r>
              <a:rPr lang="en-US" dirty="0" err="1"/>
              <a:t>componentes</a:t>
            </a:r>
            <a:r>
              <a:rPr lang="en-US" dirty="0"/>
              <a:t> que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F6C65-EDA2-412A-BA2E-F23BF918E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/>
          <a:stretch/>
        </p:blipFill>
        <p:spPr>
          <a:xfrm>
            <a:off x="0" y="1718731"/>
            <a:ext cx="5620336" cy="311648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2BD114-6A19-4598-8B3C-0E352E732EF5}"/>
              </a:ext>
            </a:extLst>
          </p:cNvPr>
          <p:cNvSpPr txBox="1">
            <a:spLocks/>
          </p:cNvSpPr>
          <p:nvPr/>
        </p:nvSpPr>
        <p:spPr bwMode="auto">
          <a:xfrm>
            <a:off x="5465233" y="1774393"/>
            <a:ext cx="3509434" cy="11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kern="0" dirty="0" err="1">
                <a:latin typeface="Cascadia Code" panose="00000509000000000000" pitchFamily="49" charset="0"/>
              </a:rPr>
              <a:t>Person</a:t>
            </a:r>
            <a:r>
              <a:rPr lang="es-MX" kern="0" dirty="0"/>
              <a:t> es la </a:t>
            </a:r>
            <a:r>
              <a:rPr lang="es-MX" b="1" kern="0" dirty="0">
                <a:solidFill>
                  <a:srgbClr val="FF0000"/>
                </a:solidFill>
              </a:rPr>
              <a:t>clase base (o superclase) </a:t>
            </a:r>
            <a:r>
              <a:rPr lang="es-MX" kern="0" dirty="0"/>
              <a:t>de </a:t>
            </a:r>
            <a:r>
              <a:rPr lang="es-MX" kern="0" dirty="0" err="1">
                <a:latin typeface="Cascadia Code" panose="00000509000000000000" pitchFamily="49" charset="0"/>
              </a:rPr>
              <a:t>Student</a:t>
            </a:r>
            <a:r>
              <a:rPr lang="es-MX" kern="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5541432" y="3436571"/>
            <a:ext cx="3509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 err="1">
                <a:latin typeface="Cascadia Code" panose="00000509000000000000" pitchFamily="49" charset="0"/>
              </a:rPr>
              <a:t>Undergraduate</a:t>
            </a:r>
            <a:r>
              <a:rPr lang="es-MX" sz="2400" kern="0" dirty="0"/>
              <a:t> es la </a:t>
            </a:r>
            <a:r>
              <a:rPr lang="es-MX" sz="2400" b="1" kern="0" dirty="0">
                <a:solidFill>
                  <a:srgbClr val="FF0000"/>
                </a:solidFill>
              </a:rPr>
              <a:t>subclase</a:t>
            </a:r>
            <a:r>
              <a:rPr lang="es-MX" sz="2400" kern="0" dirty="0"/>
              <a:t> (o clase derivada) de </a:t>
            </a:r>
            <a:r>
              <a:rPr lang="es-MX" sz="2400" kern="0" dirty="0" err="1">
                <a:latin typeface="Cascadia Code" panose="00000509000000000000" pitchFamily="49" charset="0"/>
              </a:rPr>
              <a:t>Student</a:t>
            </a:r>
            <a:r>
              <a:rPr lang="es-MX" sz="24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 </a:t>
            </a:r>
            <a:r>
              <a:rPr lang="en-US" dirty="0" err="1">
                <a:solidFill>
                  <a:schemeClr val="tx1"/>
                </a:solidFill>
              </a:rPr>
              <a:t>Diseña</a:t>
            </a:r>
            <a:r>
              <a:rPr lang="en-US" dirty="0">
                <a:solidFill>
                  <a:schemeClr val="tx1"/>
                </a:solidFill>
              </a:rPr>
              <a:t> las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F07B1-4AA5-47D4-88B4-78E6D87D5F2B}"/>
              </a:ext>
            </a:extLst>
          </p:cNvPr>
          <p:cNvSpPr/>
          <p:nvPr/>
        </p:nvSpPr>
        <p:spPr>
          <a:xfrm>
            <a:off x="349166" y="3010967"/>
            <a:ext cx="8794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kern="0" dirty="0">
                <a:latin typeface="Roboto" panose="02000000000000000000" pitchFamily="2" charset="0"/>
                <a:ea typeface="Roboto" panose="02000000000000000000" pitchFamily="2" charset="0"/>
              </a:rPr>
              <a:t>El objetivo principal de la herencia será definir funcionalidad general en cada clase para que puedan ser reutilizadas más adelante.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55FA6-AD73-40DC-B66C-2F00C28139D3}"/>
              </a:ext>
            </a:extLst>
          </p:cNvPr>
          <p:cNvSpPr/>
          <p:nvPr/>
        </p:nvSpPr>
        <p:spPr bwMode="auto">
          <a:xfrm>
            <a:off x="594360" y="1536192"/>
            <a:ext cx="1280160" cy="7123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Person</a:t>
            </a:r>
            <a:endParaRPr kumimoji="0" 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2103-555F-489F-9BFF-49AC6A0500F0}"/>
              </a:ext>
            </a:extLst>
          </p:cNvPr>
          <p:cNvGrpSpPr/>
          <p:nvPr/>
        </p:nvGrpSpPr>
        <p:grpSpPr>
          <a:xfrm>
            <a:off x="1874520" y="1536191"/>
            <a:ext cx="1908048" cy="712381"/>
            <a:chOff x="1874520" y="1536191"/>
            <a:chExt cx="1908048" cy="712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7C646-91F4-46DE-9B72-95732C70614D}"/>
                </a:ext>
              </a:extLst>
            </p:cNvPr>
            <p:cNvSpPr/>
            <p:nvPr/>
          </p:nvSpPr>
          <p:spPr bwMode="auto">
            <a:xfrm>
              <a:off x="2502408" y="1536191"/>
              <a:ext cx="128016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Employee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CB15DC-8D93-4666-88DE-DC8DBB2FF1F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 bwMode="auto">
            <a:xfrm flipV="1">
              <a:off x="1874520" y="1892382"/>
              <a:ext cx="627888" cy="1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D26327-67A7-48E1-842A-B304578F262D}"/>
              </a:ext>
            </a:extLst>
          </p:cNvPr>
          <p:cNvGrpSpPr/>
          <p:nvPr/>
        </p:nvGrpSpPr>
        <p:grpSpPr>
          <a:xfrm>
            <a:off x="3782568" y="917201"/>
            <a:ext cx="4154423" cy="975181"/>
            <a:chOff x="3782568" y="869867"/>
            <a:chExt cx="3480025" cy="10225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85066F-B225-4E82-B258-738C44DDA91F}"/>
                </a:ext>
              </a:extLst>
            </p:cNvPr>
            <p:cNvSpPr/>
            <p:nvPr/>
          </p:nvSpPr>
          <p:spPr bwMode="auto">
            <a:xfrm>
              <a:off x="4904232" y="869867"/>
              <a:ext cx="2358361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Administrative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staff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B7B5EE-3F7C-4DAB-AAF4-345AF86C5E89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 bwMode="auto">
            <a:xfrm flipV="1">
              <a:off x="3782568" y="1226058"/>
              <a:ext cx="1121664" cy="666325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19266-0240-4B94-A89C-8C79E15CE29C}"/>
              </a:ext>
            </a:extLst>
          </p:cNvPr>
          <p:cNvGrpSpPr/>
          <p:nvPr/>
        </p:nvGrpSpPr>
        <p:grpSpPr>
          <a:xfrm>
            <a:off x="3782568" y="1892382"/>
            <a:ext cx="4154424" cy="845057"/>
            <a:chOff x="3782568" y="1892382"/>
            <a:chExt cx="2401824" cy="8450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C6065B-A005-4D97-B206-39B4F8203F46}"/>
                </a:ext>
              </a:extLst>
            </p:cNvPr>
            <p:cNvSpPr/>
            <p:nvPr/>
          </p:nvSpPr>
          <p:spPr bwMode="auto">
            <a:xfrm>
              <a:off x="4556712" y="2025058"/>
              <a:ext cx="1627680" cy="7123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Teacher</a:t>
              </a:r>
              <a:endParaRPr kumimoji="0" 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F1109E-5929-4655-ACD7-DCADBE847902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 bwMode="auto">
            <a:xfrm>
              <a:off x="3782568" y="1892382"/>
              <a:ext cx="774144" cy="488867"/>
            </a:xfrm>
            <a:prstGeom prst="straightConnector1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43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74991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String[]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cursosEnBlackboard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B30A73-4B78-4F82-A0FC-16AB7A00EA1E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02517"/>
                  </p:ext>
                </p:extLst>
              </p:nvPr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41024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direccion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C0438F-172D-4FD0-BC9A-335877C1105A}"/>
              </a:ext>
            </a:extLst>
          </p:cNvPr>
          <p:cNvSpPr/>
          <p:nvPr/>
        </p:nvSpPr>
        <p:spPr bwMode="auto">
          <a:xfrm>
            <a:off x="-23649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801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email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F9F3B-24D4-4055-992D-BC9CB927921B}"/>
              </a:ext>
            </a:extLst>
          </p:cNvPr>
          <p:cNvSpPr/>
          <p:nvPr/>
        </p:nvSpPr>
        <p:spPr bwMode="auto">
          <a:xfrm>
            <a:off x="-72560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651" y="50670"/>
            <a:ext cx="1039237" cy="94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95" y="1963183"/>
            <a:ext cx="3010216" cy="1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D5502E-A76E-44D9-9874-A4EF43A58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14" y="1039142"/>
            <a:ext cx="710749" cy="879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E8AA3-4464-4D1F-A7EA-3930EB975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978" y="2171276"/>
            <a:ext cx="814572" cy="967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1C384-B2B8-4440-A6B6-5BAB381B8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510" y="3045411"/>
            <a:ext cx="738979" cy="94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867C-2A4F-49C2-AE92-7396F82E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7738" y="2208016"/>
            <a:ext cx="685504" cy="8766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80FA3DF-7A88-4D3F-B12A-44B7B6292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376" y="4182382"/>
            <a:ext cx="879325" cy="87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325B5-7C54-4CBF-8DA5-C022F2FF0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75" y="953619"/>
            <a:ext cx="1232051" cy="1232051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27F7CBF1-CD30-4E99-B3E7-7369AF72B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908" y="2131376"/>
            <a:ext cx="1007204" cy="1007204"/>
          </a:xfrm>
          <a:prstGeom prst="rect">
            <a:avLst/>
          </a:prstGeom>
        </p:spPr>
      </p:pic>
      <p:pic>
        <p:nvPicPr>
          <p:cNvPr id="15" name="Picture 14" descr="A picture containing umbrella, bird, room&#10;&#10;Description automatically generated">
            <a:extLst>
              <a:ext uri="{FF2B5EF4-FFF2-40B4-BE49-F238E27FC236}">
                <a16:creationId xmlns:a16="http://schemas.microsoft.com/office/drawing/2014/main" id="{8A83F440-3419-40BD-BF72-552E66B5B7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75" y="3228559"/>
            <a:ext cx="1007204" cy="1007204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186DF8E8-50E7-4FE0-B0AA-A82D43B75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577" y="4027972"/>
            <a:ext cx="1064858" cy="1064858"/>
          </a:xfrm>
          <a:prstGeom prst="rect">
            <a:avLst/>
          </a:prstGeom>
        </p:spPr>
      </p:pic>
      <p:pic>
        <p:nvPicPr>
          <p:cNvPr id="19" name="Picture 18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319EFEF4-E99D-41BF-9103-E2B7D72D26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2944" y="3993973"/>
            <a:ext cx="1090357" cy="1090357"/>
          </a:xfrm>
          <a:prstGeom prst="rect">
            <a:avLst/>
          </a:prstGeom>
        </p:spPr>
      </p:pic>
      <p:pic>
        <p:nvPicPr>
          <p:cNvPr id="21" name="Picture 20" descr="A close up of an animal&#10;&#10;Description automatically generated">
            <a:extLst>
              <a:ext uri="{FF2B5EF4-FFF2-40B4-BE49-F238E27FC236}">
                <a16:creationId xmlns:a16="http://schemas.microsoft.com/office/drawing/2014/main" id="{7B9A43B1-FD89-4412-BD33-DA0F9173F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226" y="127878"/>
            <a:ext cx="879325" cy="879325"/>
          </a:xfrm>
          <a:prstGeom prst="rect">
            <a:avLst/>
          </a:prstGeom>
        </p:spPr>
      </p:pic>
      <p:pic>
        <p:nvPicPr>
          <p:cNvPr id="23" name="Picture 22" descr="A picture containing helmet&#10;&#10;Description automatically generated">
            <a:extLst>
              <a:ext uri="{FF2B5EF4-FFF2-40B4-BE49-F238E27FC236}">
                <a16:creationId xmlns:a16="http://schemas.microsoft.com/office/drawing/2014/main" id="{563B8953-2FF9-4972-A5E5-C09172DFB7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950" y="64088"/>
            <a:ext cx="879325" cy="879325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C47420-9697-42A1-B6FA-94310796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6657" y="1124172"/>
            <a:ext cx="1007204" cy="100720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9D589A5-4955-45E9-87A0-8A227EB0C3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6657" y="2208016"/>
            <a:ext cx="940062" cy="940062"/>
          </a:xfrm>
          <a:prstGeom prst="rect">
            <a:avLst/>
          </a:prstGeom>
        </p:spPr>
      </p:pic>
      <p:pic>
        <p:nvPicPr>
          <p:cNvPr id="29" name="Picture 2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A7A72BF3-0422-4133-A8F6-8AFD5622AA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0843" y="3224718"/>
            <a:ext cx="1143018" cy="1143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4390"/>
            <a:ext cx="47051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printDocument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BF6BE8-5C76-47BE-AF07-4A67B1948245}"/>
              </a:ext>
            </a:extLst>
          </p:cNvPr>
          <p:cNvSpPr/>
          <p:nvPr/>
        </p:nvSpPr>
        <p:spPr bwMode="auto">
          <a:xfrm>
            <a:off x="57911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59071" y="439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int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numeroNomina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FBEEF-6C3F-46BA-B5A7-ECE2C7C327DA}"/>
              </a:ext>
            </a:extLst>
          </p:cNvPr>
          <p:cNvSpPr/>
          <p:nvPr/>
        </p:nvSpPr>
        <p:spPr bwMode="auto">
          <a:xfrm>
            <a:off x="-17229" y="364157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50064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inscribeAlumno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497BF1-F321-4375-A799-AA17E08396B3}"/>
              </a:ext>
            </a:extLst>
          </p:cNvPr>
          <p:cNvSpPr/>
          <p:nvPr/>
        </p:nvSpPr>
        <p:spPr bwMode="auto">
          <a:xfrm>
            <a:off x="4058988" y="2238143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gradeExam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069302-AB00-430C-9527-ECC5C02D1BA1}"/>
              </a:ext>
            </a:extLst>
          </p:cNvPr>
          <p:cNvSpPr/>
          <p:nvPr/>
        </p:nvSpPr>
        <p:spPr bwMode="auto">
          <a:xfrm>
            <a:off x="4176584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-1" y="0"/>
            <a:ext cx="74248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String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cuentaCLABE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8EEB3C-0746-42D2-A6C9-184CEEC8B9ED}"/>
              </a:ext>
            </a:extLst>
          </p:cNvPr>
          <p:cNvSpPr/>
          <p:nvPr/>
        </p:nvSpPr>
        <p:spPr bwMode="auto">
          <a:xfrm>
            <a:off x="154459" y="3621778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34996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compareTo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592CB4-B4D3-4784-8D5F-00E3BC1CE62C}"/>
              </a:ext>
            </a:extLst>
          </p:cNvPr>
          <p:cNvSpPr/>
          <p:nvPr/>
        </p:nvSpPr>
        <p:spPr bwMode="auto">
          <a:xfrm>
            <a:off x="-31810" y="2342722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0626A6-6C21-4269-85D1-759EC3066A97}"/>
              </a:ext>
            </a:extLst>
          </p:cNvPr>
          <p:cNvSpPr/>
          <p:nvPr/>
        </p:nvSpPr>
        <p:spPr bwMode="auto">
          <a:xfrm>
            <a:off x="1216152" y="2652137"/>
            <a:ext cx="2615184" cy="905256"/>
          </a:xfrm>
          <a:prstGeom prst="roundRect">
            <a:avLst/>
          </a:prstGeom>
          <a:solidFill>
            <a:srgbClr val="00A832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Person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443804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000" dirty="0" err="1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Employee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578801" y="2571750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Administrative</a:t>
            </a: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Staff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EC4D74-5692-4594-B82E-1D626B1C3DDF}"/>
              </a:ext>
            </a:extLst>
          </p:cNvPr>
          <p:cNvSpPr/>
          <p:nvPr/>
        </p:nvSpPr>
        <p:spPr bwMode="auto">
          <a:xfrm>
            <a:off x="5624519" y="3875908"/>
            <a:ext cx="2615184" cy="905256"/>
          </a:xfrm>
          <a:prstGeom prst="roundRect">
            <a:avLst/>
          </a:prstGeom>
          <a:solidFill>
            <a:srgbClr val="2D8CFF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Teacher</a:t>
            </a:r>
            <a:endParaRPr kumimoji="0" 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EAC0DD4-3947-449F-A47B-D9900776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2556" r="1212" b="1462"/>
          <a:stretch/>
        </p:blipFill>
        <p:spPr>
          <a:xfrm>
            <a:off x="313944" y="2571750"/>
            <a:ext cx="1005839" cy="10500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3581A-7BAB-48E2-973A-ECA4ECB5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359" y="3882197"/>
            <a:ext cx="1106139" cy="9029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0" y="0"/>
            <a:ext cx="28969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println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()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E43664-69C1-4BBC-A9AC-16E52B7C9242}"/>
              </a:ext>
            </a:extLst>
          </p:cNvPr>
          <p:cNvSpPr/>
          <p:nvPr/>
        </p:nvSpPr>
        <p:spPr bwMode="auto">
          <a:xfrm>
            <a:off x="-23649" y="2305221"/>
            <a:ext cx="4349578" cy="143831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5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304806"/>
            <a:ext cx="798867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Especifica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modificadores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89855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#2 </a:t>
            </a:r>
            <a:r>
              <a:rPr lang="en-US" dirty="0" err="1">
                <a:solidFill>
                  <a:schemeClr val="tx1"/>
                </a:solidFill>
              </a:rPr>
              <a:t>Modificadores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Acceso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 err="1"/>
              <a:t>Especifica</a:t>
            </a:r>
            <a:r>
              <a:rPr lang="en-US" dirty="0"/>
              <a:t>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variable y </a:t>
            </a:r>
            <a:r>
              <a:rPr lang="en-US" dirty="0" err="1"/>
              <a:t>método</a:t>
            </a:r>
            <a:r>
              <a:rPr lang="en-US" dirty="0"/>
              <a:t>. </a:t>
            </a:r>
            <a:r>
              <a:rPr lang="en-US" dirty="0" err="1"/>
              <a:t>Limita</a:t>
            </a:r>
            <a:r>
              <a:rPr lang="en-US" dirty="0"/>
              <a:t> las </a:t>
            </a:r>
            <a:r>
              <a:rPr lang="en-US" dirty="0" err="1"/>
              <a:t>visibilidades</a:t>
            </a:r>
            <a:r>
              <a:rPr lang="en-US" dirty="0"/>
              <a:t> a “lo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” para </a:t>
            </a:r>
            <a:r>
              <a:rPr lang="en-US" dirty="0" err="1"/>
              <a:t>utilizar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68AE5B-50B6-4C0E-988D-068CED5A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2130251"/>
            <a:ext cx="8500534" cy="30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DE35-F8D2-4A98-9629-65EB5182A042}"/>
              </a:ext>
            </a:extLst>
          </p:cNvPr>
          <p:cNvSpPr/>
          <p:nvPr/>
        </p:nvSpPr>
        <p:spPr>
          <a:xfrm>
            <a:off x="0" y="0"/>
            <a:ext cx="9144000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endParaRPr lang="en-US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applyBrake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decrement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speedUp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increment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1686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 -0.548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9AB22712-4A25-4998-819A-0972742579FA}"/>
              </a:ext>
            </a:extLst>
          </p:cNvPr>
          <p:cNvSpPr txBox="1"/>
          <p:nvPr/>
        </p:nvSpPr>
        <p:spPr>
          <a:xfrm>
            <a:off x="626850" y="1233377"/>
            <a:ext cx="7890300" cy="309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electric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electric Pokémon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Therefore,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i="1" dirty="0">
                <a:latin typeface="Roboto"/>
                <a:ea typeface="Roboto"/>
                <a:cs typeface="Roboto"/>
                <a:sym typeface="Roboto"/>
              </a:rPr>
              <a:t>All Pikachu’s are Pokémon.</a:t>
            </a:r>
            <a:endParaRPr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2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7B3AF8-398F-46C9-8ABE-40CDDE1BF44D}"/>
              </a:ext>
            </a:extLst>
          </p:cNvPr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field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has one constructor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startGear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startHeight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the </a:t>
            </a:r>
            <a:r>
              <a:rPr lang="en-US" dirty="0" err="1">
                <a:solidFill>
                  <a:srgbClr val="3F7F5F"/>
                </a:solidFill>
                <a:latin typeface="Consolas" panose="020B0609020204030204" pitchFamily="49" charset="0"/>
              </a:rPr>
              <a:t>MountainBike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 subclass adds one method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dirty="0" err="1">
                <a:solidFill>
                  <a:srgbClr val="000000"/>
                </a:solidFill>
                <a:latin typeface="Consolas" panose="020B0609020204030204" pitchFamily="49" charset="0"/>
              </a:rPr>
              <a:t>this.</a:t>
            </a:r>
            <a:r>
              <a:rPr lang="es-MX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onsolas" panose="020B0609020204030204" pitchFamily="49" charset="0"/>
              </a:rPr>
              <a:t>newValue</a:t>
            </a:r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</a:p>
          <a:p>
            <a:r>
              <a:rPr lang="es-MX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97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6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3EE24-DB62-4187-A9BC-DBD10C3F41E0}"/>
              </a:ext>
            </a:extLst>
          </p:cNvPr>
          <p:cNvSpPr/>
          <p:nvPr/>
        </p:nvSpPr>
        <p:spPr>
          <a:xfrm>
            <a:off x="0" y="712380"/>
            <a:ext cx="914400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6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600" dirty="0">
                <a:latin typeface="Consolas" panose="020B0609020204030204" pitchFamily="49" charset="0"/>
              </a:rPr>
              <a:t>.</a:t>
            </a:r>
          </a:p>
          <a:p>
            <a:endParaRPr lang="es-MX" sz="1600" b="1" dirty="0">
              <a:latin typeface="Consolas" panose="020B0609020204030204" pitchFamily="49" charset="0"/>
            </a:endParaRPr>
          </a:p>
          <a:p>
            <a:r>
              <a:rPr lang="es-MX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heredando</a:t>
            </a:r>
            <a:r>
              <a:rPr lang="es-MX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endParaRPr lang="es-MX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</a:t>
            </a:r>
            <a:r>
              <a:rPr lang="es-MX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</a:t>
            </a:r>
            <a:r>
              <a:rPr lang="es-MX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s-MX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protected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El constructor de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Bicycle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 utilizando la instrucción </a:t>
            </a:r>
            <a:r>
              <a:rPr lang="es-MX" sz="1600" dirty="0">
                <a:solidFill>
                  <a:srgbClr val="00A832"/>
                </a:solidFill>
                <a:latin typeface="Consolas" panose="020B0609020204030204" pitchFamily="49" charset="0"/>
              </a:rPr>
              <a:t>super( )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onsolas" panose="020B0609020204030204" pitchFamily="49" charset="0"/>
              </a:rPr>
              <a:t>Todos los métodos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600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Consolas" panose="020B0609020204030204" pitchFamily="49" charset="0"/>
              </a:rPr>
              <a:t>Todos los atributos definidos en la clase </a:t>
            </a:r>
            <a:r>
              <a:rPr lang="es-MX" sz="1600" dirty="0" err="1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600" dirty="0">
                <a:latin typeface="Consolas" panose="020B0609020204030204" pitchFamily="49" charset="0"/>
              </a:rPr>
              <a:t>.</a:t>
            </a:r>
          </a:p>
          <a:p>
            <a:endParaRPr lang="es-MX" sz="1600" b="1" dirty="0">
              <a:latin typeface="Consolas" panose="020B0609020204030204" pitchFamily="49" charset="0"/>
            </a:endParaRPr>
          </a:p>
          <a:p>
            <a:r>
              <a:rPr lang="es-MX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Clase</a:t>
            </a:r>
            <a:r>
              <a:rPr lang="es-MX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Demo </a:t>
            </a:r>
            <a:r>
              <a:rPr lang="es-MX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(mismo paquete que Bicycle y MountainBicylce)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Todos los métodos public definidos en la clase </a:t>
            </a:r>
            <a:r>
              <a:rPr lang="es-MX" sz="1600" dirty="0">
                <a:solidFill>
                  <a:srgbClr val="00A832"/>
                </a:solidFill>
                <a:latin typeface="Consolas" panose="020B0609020204030204" pitchFamily="49" charset="0"/>
              </a:rPr>
              <a:t>Bicycle 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es-MX" sz="1600" dirty="0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Todos los atributos public definidos en la clase </a:t>
            </a:r>
            <a:r>
              <a:rPr lang="es-MX" sz="1600" dirty="0">
                <a:solidFill>
                  <a:srgbClr val="00A832"/>
                </a:solidFill>
                <a:latin typeface="Consolas" panose="020B0609020204030204" pitchFamily="49" charset="0"/>
              </a:rPr>
              <a:t>Bicycle 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es-MX" sz="1600" dirty="0">
                <a:solidFill>
                  <a:srgbClr val="00A832"/>
                </a:solidFill>
                <a:latin typeface="Consolas" panose="020B0609020204030204" pitchFamily="49" charset="0"/>
              </a:rPr>
              <a:t>MountainBicycle</a:t>
            </a:r>
            <a:r>
              <a:rPr lang="es-MX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sz="1600" b="1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5FE566-435A-4854-9440-9C31BEE1828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712381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4C8BF5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#2 </a:t>
            </a:r>
            <a:r>
              <a:rPr lang="en-US" kern="0" dirty="0" err="1">
                <a:solidFill>
                  <a:schemeClr val="tx1"/>
                </a:solidFill>
              </a:rPr>
              <a:t>Modificadores</a:t>
            </a:r>
            <a:r>
              <a:rPr lang="en-US" kern="0" dirty="0">
                <a:solidFill>
                  <a:schemeClr val="tx1"/>
                </a:solidFill>
              </a:rPr>
              <a:t> de </a:t>
            </a:r>
            <a:r>
              <a:rPr lang="en-US" kern="0" dirty="0" err="1">
                <a:solidFill>
                  <a:schemeClr val="tx1"/>
                </a:solidFill>
              </a:rPr>
              <a:t>Acceso</a:t>
            </a:r>
            <a:endParaRPr lang="es-MX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constructores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130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#3 Define los </a:t>
            </a:r>
            <a:r>
              <a:rPr lang="en-US" dirty="0" err="1">
                <a:solidFill>
                  <a:schemeClr val="tx1"/>
                </a:solidFill>
              </a:rPr>
              <a:t>constructores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1307151"/>
          </a:xfrm>
        </p:spPr>
        <p:txBody>
          <a:bodyPr/>
          <a:lstStyle/>
          <a:p>
            <a:r>
              <a:rPr lang="en-US" dirty="0"/>
              <a:t>Define los </a:t>
            </a:r>
            <a:r>
              <a:rPr lang="en-US" dirty="0" err="1"/>
              <a:t>constructores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 y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.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instrucción</a:t>
            </a:r>
            <a:r>
              <a:rPr lang="en-US" dirty="0"/>
              <a:t> del constructor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debe ser una llama al constructor de la </a:t>
            </a:r>
            <a:r>
              <a:rPr lang="en-US" dirty="0" err="1"/>
              <a:t>clase</a:t>
            </a:r>
            <a:r>
              <a:rPr lang="en-US" dirty="0"/>
              <a:t> base </a:t>
            </a:r>
            <a:r>
              <a:rPr lang="en-US" dirty="0" err="1"/>
              <a:t>utilizando</a:t>
            </a:r>
            <a:r>
              <a:rPr lang="en-US" dirty="0"/>
              <a:t> super( ).</a:t>
            </a:r>
            <a:endParaRPr lang="es-MX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CF275-78B3-4AA4-9E1C-99038B084EBE}"/>
              </a:ext>
            </a:extLst>
          </p:cNvPr>
          <p:cNvSpPr txBox="1">
            <a:spLocks/>
          </p:cNvSpPr>
          <p:nvPr/>
        </p:nvSpPr>
        <p:spPr bwMode="auto">
          <a:xfrm>
            <a:off x="4851399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extends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4EC9B0"/>
                </a:solidFill>
                <a:latin typeface="Cascadia Code,  Courier New"/>
              </a:rPr>
              <a:t>int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9CDCFE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endParaRPr lang="es-MX" sz="1400" kern="0" dirty="0">
              <a:solidFill>
                <a:srgbClr val="D4D4D4"/>
              </a:solidFill>
              <a:latin typeface="Cascadia Code,  Courier New"/>
            </a:endParaRP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  </a:t>
            </a:r>
            <a:r>
              <a:rPr lang="es-MX" sz="1400" kern="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kern="0" dirty="0" err="1">
                <a:solidFill>
                  <a:srgbClr val="DCDCAA"/>
                </a:solidFill>
                <a:latin typeface="Cascadia Code,  Courier New"/>
              </a:rPr>
              <a:t>Student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>
                <a:solidFill>
                  <a:srgbClr val="569CD6"/>
                </a:solidFill>
                <a:latin typeface="Cascadia Code,  Courier New"/>
              </a:rPr>
              <a:t>super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();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   </a:t>
            </a:r>
            <a:r>
              <a:rPr lang="es-MX" sz="1400" kern="0" dirty="0" err="1">
                <a:solidFill>
                  <a:srgbClr val="D4D4D4"/>
                </a:solidFill>
                <a:latin typeface="Cascadia Code,  Courier New"/>
              </a:rPr>
              <a:t>studentNumber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kern="0" dirty="0">
                <a:solidFill>
                  <a:srgbClr val="B5CEA8"/>
                </a:solidFill>
                <a:latin typeface="Cascadia Code,  Courier New"/>
              </a:rPr>
              <a:t>0</a:t>
            </a:r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D33D1D-BBAC-4ED7-B3D9-CF3D11E4F106}"/>
              </a:ext>
            </a:extLst>
          </p:cNvPr>
          <p:cNvSpPr txBox="1">
            <a:spLocks/>
          </p:cNvSpPr>
          <p:nvPr/>
        </p:nvSpPr>
        <p:spPr bwMode="auto">
          <a:xfrm>
            <a:off x="0" y="2571750"/>
            <a:ext cx="4292601" cy="2571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class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private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4EC9B0"/>
                </a:solidFill>
                <a:latin typeface="Cascadia Code,  Courier New"/>
              </a:rPr>
              <a:t>String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br>
              <a:rPr lang="es-MX" sz="1400" dirty="0">
                <a:solidFill>
                  <a:srgbClr val="D4D4D4"/>
                </a:solidFill>
                <a:latin typeface="Cascadia Code,  Courier New"/>
              </a:rPr>
            </a:b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</a:t>
            </a:r>
            <a:r>
              <a:rPr lang="es-MX" sz="1400" dirty="0" err="1">
                <a:solidFill>
                  <a:srgbClr val="569CD6"/>
                </a:solidFill>
                <a:latin typeface="Cascadia Code,  Courier New"/>
              </a:rPr>
              <a:t>public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DCDCAA"/>
                </a:solidFill>
                <a:latin typeface="Cascadia Code,  Courier New"/>
              </a:rPr>
              <a:t>Person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(){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    </a:t>
            </a:r>
            <a:r>
              <a:rPr lang="es-MX" sz="1400" dirty="0">
                <a:solidFill>
                  <a:srgbClr val="569CD6"/>
                </a:solidFill>
                <a:latin typeface="Cascadia Code,  Courier New"/>
              </a:rPr>
              <a:t>this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.</a:t>
            </a:r>
            <a:r>
              <a:rPr lang="es-MX" sz="1400" dirty="0">
                <a:solidFill>
                  <a:srgbClr val="9CDCFE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= 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"No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name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 </a:t>
            </a:r>
            <a:r>
              <a:rPr lang="es-MX" sz="1400" dirty="0" err="1">
                <a:solidFill>
                  <a:srgbClr val="CE9178"/>
                </a:solidFill>
                <a:latin typeface="Cascadia Code,  Courier New"/>
              </a:rPr>
              <a:t>yet</a:t>
            </a:r>
            <a:r>
              <a:rPr lang="es-MX" sz="1400" dirty="0">
                <a:solidFill>
                  <a:srgbClr val="CE9178"/>
                </a:solidFill>
                <a:latin typeface="Cascadia Code,  Courier New"/>
              </a:rPr>
              <a:t>"</a:t>
            </a:r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;</a:t>
            </a:r>
          </a:p>
          <a:p>
            <a:r>
              <a:rPr lang="es-MX" sz="1400" dirty="0">
                <a:solidFill>
                  <a:srgbClr val="D4D4D4"/>
                </a:solidFill>
                <a:latin typeface="Cascadia Code,  Courier New"/>
              </a:rPr>
              <a:t>    }</a:t>
            </a:r>
          </a:p>
          <a:p>
            <a:r>
              <a:rPr lang="es-MX" sz="1400" kern="0" dirty="0">
                <a:solidFill>
                  <a:srgbClr val="92D050"/>
                </a:solidFill>
                <a:latin typeface="Cascadia Code,  Courier New"/>
              </a:rPr>
              <a:t>  //…</a:t>
            </a:r>
          </a:p>
          <a:p>
            <a:r>
              <a:rPr lang="es-MX" sz="1400" kern="0" dirty="0">
                <a:solidFill>
                  <a:srgbClr val="D4D4D4"/>
                </a:solidFill>
                <a:latin typeface="Cascadia Code,  Courier New"/>
              </a:rPr>
              <a:t>}</a:t>
            </a:r>
          </a:p>
          <a:p>
            <a:endParaRPr lang="es-MX" sz="1400" kern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E29844-4926-43D8-B5D9-6D95533694AB}"/>
              </a:ext>
            </a:extLst>
          </p:cNvPr>
          <p:cNvSpPr txBox="1">
            <a:spLocks/>
          </p:cNvSpPr>
          <p:nvPr/>
        </p:nvSpPr>
        <p:spPr bwMode="auto">
          <a:xfrm>
            <a:off x="0" y="2185632"/>
            <a:ext cx="4292600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Base</a:t>
            </a:r>
            <a:endParaRPr lang="es-MX" kern="0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A42F22-AAF5-49E0-927F-F80D4BD41512}"/>
              </a:ext>
            </a:extLst>
          </p:cNvPr>
          <p:cNvSpPr txBox="1">
            <a:spLocks/>
          </p:cNvSpPr>
          <p:nvPr/>
        </p:nvSpPr>
        <p:spPr bwMode="auto">
          <a:xfrm>
            <a:off x="4851398" y="2185632"/>
            <a:ext cx="4292601" cy="386118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Clase</a:t>
            </a:r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kern="0" dirty="0" err="1">
                <a:solidFill>
                  <a:schemeClr val="bg1"/>
                </a:solidFill>
              </a:rPr>
              <a:t>Heredada</a:t>
            </a:r>
            <a:endParaRPr lang="es-MX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Agrega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miembros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55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#4 </a:t>
            </a:r>
            <a:r>
              <a:rPr lang="en-US" dirty="0" err="1">
                <a:solidFill>
                  <a:schemeClr val="tx1"/>
                </a:solidFill>
              </a:rPr>
              <a:t>Agrega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miembros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acciones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a lo </a:t>
            </a:r>
            <a:r>
              <a:rPr lang="en-US" dirty="0" err="1"/>
              <a:t>heredado</a:t>
            </a:r>
            <a:r>
              <a:rPr lang="en-US" dirty="0"/>
              <a:t> </a:t>
            </a:r>
            <a:r>
              <a:rPr lang="en-US" dirty="0" err="1"/>
              <a:t>requieres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?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Métodos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Atributos</a:t>
            </a:r>
            <a:r>
              <a:rPr lang="en-US" dirty="0"/>
              <a:t> con </a:t>
            </a:r>
            <a:r>
              <a:rPr lang="en-US" dirty="0" err="1"/>
              <a:t>modificador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privados, </a:t>
            </a:r>
            <a:r>
              <a:rPr lang="en-US" dirty="0" err="1"/>
              <a:t>públicos</a:t>
            </a:r>
            <a:r>
              <a:rPr lang="en-US" dirty="0"/>
              <a:t> o </a:t>
            </a:r>
            <a:r>
              <a:rPr lang="en-US" dirty="0" err="1"/>
              <a:t>protegidos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Redefine 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esconde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necesarios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71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Observa</a:t>
            </a:r>
            <a:r>
              <a:rPr lang="en-US" dirty="0"/>
              <a:t> los </a:t>
            </a:r>
            <a:r>
              <a:rPr lang="en-US" dirty="0" err="1">
                <a:solidFill>
                  <a:srgbClr val="FF0000"/>
                </a:solidFill>
              </a:rPr>
              <a:t>métodos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instancia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públicos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protegidos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clase</a:t>
            </a:r>
            <a:r>
              <a:rPr lang="en-US" dirty="0"/>
              <a:t> base. ¿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modificación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 al ser </a:t>
            </a:r>
            <a:r>
              <a:rPr lang="en-US" dirty="0" err="1"/>
              <a:t>heredados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Redefine (</a:t>
            </a:r>
            <a:r>
              <a:rPr lang="en-US" b="1" i="1" dirty="0">
                <a:solidFill>
                  <a:srgbClr val="FF0000"/>
                </a:solidFill>
              </a:rPr>
              <a:t>overriding </a:t>
            </a:r>
            <a:r>
              <a:rPr lang="en-US" b="1" i="1" dirty="0" err="1">
                <a:solidFill>
                  <a:srgbClr val="FF0000"/>
                </a:solidFill>
              </a:rPr>
              <a:t>en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inglés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ser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5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C518-789D-46BD-8E97-223C8825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" b="1"/>
          <a:stretch/>
        </p:blipFill>
        <p:spPr>
          <a:xfrm>
            <a:off x="90488" y="50800"/>
            <a:ext cx="8963025" cy="469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5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C9894318-0066-40B2-BEEC-6A7635262D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24422" cy="5143500"/>
          </a:xfrm>
          <a:prstGeom prst="rect">
            <a:avLst/>
          </a:prstGeom>
          <a:solidFill>
            <a:srgbClr val="FFE20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s-MX" sz="4800" b="1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20CA6-A4BE-4AD3-B8B5-8563C274E378}"/>
              </a:ext>
            </a:extLst>
          </p:cNvPr>
          <p:cNvSpPr txBox="1"/>
          <p:nvPr/>
        </p:nvSpPr>
        <p:spPr>
          <a:xfrm>
            <a:off x="-21267" y="962821"/>
            <a:ext cx="402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0, 1, 2 y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9FFD6-C0B1-400D-9655-6D974F042368}"/>
              </a:ext>
            </a:extLst>
          </p:cNvPr>
          <p:cNvSpPr/>
          <p:nvPr/>
        </p:nvSpPr>
        <p:spPr>
          <a:xfrm>
            <a:off x="-3030" y="2305635"/>
            <a:ext cx="3572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terminación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4, 5 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ElectricPokemon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45F30-E3FF-4DC3-8E68-EEDA1619B2F8}"/>
              </a:ext>
            </a:extLst>
          </p:cNvPr>
          <p:cNvSpPr/>
          <p:nvPr/>
        </p:nvSpPr>
        <p:spPr>
          <a:xfrm>
            <a:off x="-24297" y="4065711"/>
            <a:ext cx="361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Matrículas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del 7 al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Pikachu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oogle Shape;77;p14">
            <a:extLst>
              <a:ext uri="{FF2B5EF4-FFF2-40B4-BE49-F238E27FC236}">
                <a16:creationId xmlns:a16="http://schemas.microsoft.com/office/drawing/2014/main" id="{2601ED8D-B623-4DA5-B591-EDDB76E19B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516" y="1008132"/>
            <a:ext cx="2615558" cy="9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66A15-3AE6-4ED9-9EE5-75B83293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16" y="2407904"/>
            <a:ext cx="1139206" cy="1409404"/>
          </a:xfrm>
          <a:prstGeom prst="rect">
            <a:avLst/>
          </a:prstGeom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CEF0907E-8BDC-4830-A6A9-7AE6BF1EE73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00" y="4109044"/>
            <a:ext cx="1034390" cy="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5FD4B-D8ED-4CB8-B6CE-FB1DF1D3CB0D}"/>
              </a:ext>
            </a:extLst>
          </p:cNvPr>
          <p:cNvSpPr txBox="1"/>
          <p:nvPr/>
        </p:nvSpPr>
        <p:spPr>
          <a:xfrm>
            <a:off x="0" y="2116982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0295-0F1C-47CF-88F6-54614BF25BAC}"/>
              </a:ext>
            </a:extLst>
          </p:cNvPr>
          <p:cNvSpPr txBox="1"/>
          <p:nvPr/>
        </p:nvSpPr>
        <p:spPr>
          <a:xfrm>
            <a:off x="0" y="3881395"/>
            <a:ext cx="9144000" cy="1846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200D-5F18-45A6-8CD0-74A51D7DA33D}"/>
              </a:ext>
            </a:extLst>
          </p:cNvPr>
          <p:cNvSpPr txBox="1"/>
          <p:nvPr/>
        </p:nvSpPr>
        <p:spPr>
          <a:xfrm>
            <a:off x="-3030" y="-1"/>
            <a:ext cx="91440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Nombra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atributos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métodos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puedas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pertenezcan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las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siguientes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9400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058A3E-6D84-41AA-A5F7-A917E87E6B1C}"/>
              </a:ext>
            </a:extLst>
          </p:cNvPr>
          <p:cNvSpPr/>
          <p:nvPr/>
        </p:nvSpPr>
        <p:spPr>
          <a:xfrm>
            <a:off x="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Bicycle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  <a:endParaRPr lang="es-MX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cadence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gear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C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4DA3C-8A95-4C55-B10C-C3242AC4B41C}"/>
              </a:ext>
            </a:extLst>
          </p:cNvPr>
          <p:cNvSpPr/>
          <p:nvPr/>
        </p:nvSpPr>
        <p:spPr>
          <a:xfrm>
            <a:off x="4572000" y="712380"/>
            <a:ext cx="4572000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MountainBicycle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Bicycle {</a:t>
            </a:r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the rest of the definition</a:t>
            </a:r>
          </a:p>
          <a:p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646464"/>
                </a:solidFill>
                <a:latin typeface="Consolas" panose="020B0609020204030204" pitchFamily="49" charset="0"/>
              </a:rPr>
              <a:t>   @</a:t>
            </a:r>
            <a:r>
              <a:rPr lang="es-MX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  <a:endParaRPr lang="es-MX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s-MX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.reset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this.</a:t>
            </a:r>
            <a:r>
              <a:rPr lang="es-MX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seatHeight</a:t>
            </a:r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581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B49FBD-027B-421D-80FA-0C503F55EB2D}"/>
              </a:ext>
            </a:extLst>
          </p:cNvPr>
          <p:cNvSpPr/>
          <p:nvPr/>
        </p:nvSpPr>
        <p:spPr bwMode="auto">
          <a:xfrm>
            <a:off x="1319783" y="3875908"/>
            <a:ext cx="2615184" cy="905256"/>
          </a:xfrm>
          <a:prstGeom prst="roundRect">
            <a:avLst/>
          </a:prstGeom>
          <a:solidFill>
            <a:srgbClr val="E64C3C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3200" dirty="0">
                <a:solidFill>
                  <a:schemeClr val="tx1"/>
                </a:solidFill>
                <a:latin typeface="Cascadia Code" panose="00000509000000000000" pitchFamily="49" charset="0"/>
                <a:ea typeface="Roboto" panose="02000000000000000000" pitchFamily="2" charset="0"/>
              </a:rPr>
              <a:t>NO</a:t>
            </a:r>
            <a:endParaRPr kumimoji="0" 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" panose="00000509000000000000" pitchFamily="49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608440-3DED-4ECE-9D73-A8260488AC2D}"/>
              </a:ext>
            </a:extLst>
          </p:cNvPr>
          <p:cNvSpPr/>
          <p:nvPr/>
        </p:nvSpPr>
        <p:spPr bwMode="auto">
          <a:xfrm>
            <a:off x="5480979" y="2607686"/>
            <a:ext cx="2615184" cy="905256"/>
          </a:xfrm>
          <a:prstGeom prst="roundRect">
            <a:avLst/>
          </a:prstGeom>
          <a:solidFill>
            <a:srgbClr val="747487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rPr>
              <a:t>WHAT?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4845" y="210494"/>
              <a:ext cx="1458510" cy="1518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58510" cy="151804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442366" ay="-514195" az="-66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inking Face Emoji">
                <a:extLst>
                  <a:ext uri="{FF2B5EF4-FFF2-40B4-BE49-F238E27FC236}">
                    <a16:creationId xmlns:a16="http://schemas.microsoft.com/office/drawing/2014/main" id="{0033C2B7-F695-4E4D-AA67-AEE1E11E1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4845" y="210494"/>
                <a:ext cx="1458510" cy="1518041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85D52-CE11-4FD9-8BE9-85DCFC53369D}"/>
              </a:ext>
            </a:extLst>
          </p:cNvPr>
          <p:cNvGrpSpPr/>
          <p:nvPr/>
        </p:nvGrpSpPr>
        <p:grpSpPr>
          <a:xfrm>
            <a:off x="313944" y="2571750"/>
            <a:ext cx="3621022" cy="1050028"/>
            <a:chOff x="313944" y="2571750"/>
            <a:chExt cx="3621022" cy="105002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D0626A6-6C21-4269-85D1-759EC3066A97}"/>
                </a:ext>
              </a:extLst>
            </p:cNvPr>
            <p:cNvSpPr/>
            <p:nvPr/>
          </p:nvSpPr>
          <p:spPr bwMode="auto">
            <a:xfrm>
              <a:off x="1216151" y="2652137"/>
              <a:ext cx="2718815" cy="905256"/>
            </a:xfrm>
            <a:prstGeom prst="roundRect">
              <a:avLst/>
            </a:prstGeom>
            <a:solidFill>
              <a:srgbClr val="00A832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MX" sz="3200" dirty="0">
                  <a:solidFill>
                    <a:schemeClr val="tx1"/>
                  </a:solidFill>
                  <a:latin typeface="Cascadia Code" panose="00000509000000000000" pitchFamily="49" charset="0"/>
                  <a:ea typeface="Roboto" panose="02000000000000000000" pitchFamily="2" charset="0"/>
                </a:rPr>
                <a:t>SI</a:t>
              </a:r>
              <a:endParaRPr kumimoji="0" 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Roboto" panose="02000000000000000000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AC0DD4-3947-449F-A47B-D9900776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57" t="2556" r="1212" b="1462"/>
            <a:stretch/>
          </p:blipFill>
          <p:spPr>
            <a:xfrm>
              <a:off x="313944" y="2571750"/>
              <a:ext cx="1005839" cy="105002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F99ECA-F290-4FCD-BE77-2035E171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840" y="2607090"/>
            <a:ext cx="1106139" cy="8465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F0BCE-2C3D-42A3-A333-6B0080235D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6" t="18934" r="-18146" b="5766"/>
          <a:stretch/>
        </p:blipFill>
        <p:spPr>
          <a:xfrm>
            <a:off x="313944" y="3940293"/>
            <a:ext cx="1005839" cy="8408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302467-2835-4281-B9D1-E7B933CA4475}"/>
              </a:ext>
            </a:extLst>
          </p:cNvPr>
          <p:cNvSpPr/>
          <p:nvPr/>
        </p:nvSpPr>
        <p:spPr>
          <a:xfrm>
            <a:off x="541821" y="0"/>
            <a:ext cx="64155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¿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Hace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sentido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redefinir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0000509000000000000" pitchFamily="49" charset="0"/>
            </a:endParaRP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un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método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estático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0000509000000000000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96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65174D-C69B-44C9-9E6B-D485CAF6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61018-CEE5-417D-8C36-33ADECB822F8}"/>
              </a:ext>
            </a:extLst>
          </p:cNvPr>
          <p:cNvSpPr/>
          <p:nvPr/>
        </p:nvSpPr>
        <p:spPr>
          <a:xfrm>
            <a:off x="0" y="712380"/>
            <a:ext cx="491066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Animal"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B1289-137B-4837-9C75-BE65C0AFFF52}"/>
              </a:ext>
            </a:extLst>
          </p:cNvPr>
          <p:cNvSpPr/>
          <p:nvPr/>
        </p:nvSpPr>
        <p:spPr>
          <a:xfrm>
            <a:off x="1" y="2281178"/>
            <a:ext cx="491066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static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testInstanceMethod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"The instance method in Cat"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Cat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Animal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myCat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</a:t>
            </a:r>
            <a:r>
              <a:rPr lang="es-MX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testClassMethod</a:t>
            </a:r>
            <a:r>
              <a:rPr lang="es-MX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myAnimal</a:t>
            </a:r>
            <a:r>
              <a:rPr lang="es-MX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.testInstanceMethod</a:t>
            </a:r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MX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5F623-AFDE-430E-B353-1BFE3DA4958F}"/>
              </a:ext>
            </a:extLst>
          </p:cNvPr>
          <p:cNvSpPr/>
          <p:nvPr/>
        </p:nvSpPr>
        <p:spPr>
          <a:xfrm>
            <a:off x="5029199" y="850879"/>
            <a:ext cx="309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809FB-4A81-4538-A4FB-7CD918455904}"/>
              </a:ext>
            </a:extLst>
          </p:cNvPr>
          <p:cNvSpPr/>
          <p:nvPr/>
        </p:nvSpPr>
        <p:spPr>
          <a:xfrm>
            <a:off x="5029199" y="1870859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0E6A5-3F7D-4E23-9C31-434F942FA2A9}"/>
              </a:ext>
            </a:extLst>
          </p:cNvPr>
          <p:cNvSpPr/>
          <p:nvPr/>
        </p:nvSpPr>
        <p:spPr>
          <a:xfrm>
            <a:off x="5026029" y="296407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Animal</a:t>
            </a:r>
          </a:p>
          <a:p>
            <a:r>
              <a:rPr lang="en-US" dirty="0"/>
              <a:t>The instance method in Cat</a:t>
            </a:r>
            <a:endParaRPr lang="es-MX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D10A3-C88E-4B32-B0C5-2C7D7A1B1387}"/>
              </a:ext>
            </a:extLst>
          </p:cNvPr>
          <p:cNvSpPr/>
          <p:nvPr/>
        </p:nvSpPr>
        <p:spPr>
          <a:xfrm>
            <a:off x="5026029" y="4025690"/>
            <a:ext cx="3445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static method in Cat</a:t>
            </a:r>
          </a:p>
          <a:p>
            <a:r>
              <a:rPr lang="en-US" dirty="0"/>
              <a:t>The instance method in Animal</a:t>
            </a:r>
            <a:endParaRPr lang="es-MX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A701A6-8A61-4FE5-8D6D-8D6B11C5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7" t="2556" r="1212" b="1462"/>
          <a:stretch/>
        </p:blipFill>
        <p:spPr>
          <a:xfrm>
            <a:off x="8403516" y="794644"/>
            <a:ext cx="714756" cy="7461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8E283-3972-43EF-93CA-5AA64420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62" y="3018630"/>
            <a:ext cx="844540" cy="6463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83B3E9-567F-4D20-A35D-0E8F9F59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33" y="4111862"/>
            <a:ext cx="736441" cy="601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4135F-0179-4F01-9D89-8C7FD5AF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6" t="18934" r="-18146" b="5766"/>
          <a:stretch/>
        </p:blipFill>
        <p:spPr>
          <a:xfrm>
            <a:off x="8471962" y="1954467"/>
            <a:ext cx="766212" cy="6405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#5 Redefine y </a:t>
            </a:r>
            <a:r>
              <a:rPr lang="en-US" dirty="0" err="1">
                <a:solidFill>
                  <a:schemeClr val="tx1"/>
                </a:solidFill>
              </a:rPr>
              <a:t>esconde</a:t>
            </a:r>
            <a:r>
              <a:rPr lang="en-US" dirty="0">
                <a:solidFill>
                  <a:schemeClr val="tx1"/>
                </a:solidFill>
              </a:rPr>
              <a:t> lo </a:t>
            </a:r>
            <a:r>
              <a:rPr lang="en-US" dirty="0" err="1">
                <a:solidFill>
                  <a:schemeClr val="tx1"/>
                </a:solidFill>
              </a:rPr>
              <a:t>necesario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61504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declaramos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subclase</a:t>
            </a:r>
            <a:r>
              <a:rPr lang="en-US" dirty="0"/>
              <a:t> con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que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heredado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base,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escondiendo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(hiding)</a:t>
            </a:r>
            <a:r>
              <a:rPr lang="en-US" dirty="0"/>
              <a:t> el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base.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heredados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redefinidos</a:t>
            </a:r>
            <a:r>
              <a:rPr lang="en-US" dirty="0"/>
              <a:t> por la forma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llaman</a:t>
            </a:r>
            <a:r>
              <a:rPr lang="en-US" dirty="0"/>
              <a:t> (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+ </a:t>
            </a:r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método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6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2823F3-9DD9-49D1-B484-BE9AEAAE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“Receta” para Herencia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89E64-7427-4115-9A79-156AB93C6FAF}"/>
              </a:ext>
            </a:extLst>
          </p:cNvPr>
          <p:cNvSpPr/>
          <p:nvPr/>
        </p:nvSpPr>
        <p:spPr>
          <a:xfrm>
            <a:off x="652407" y="1885087"/>
            <a:ext cx="79886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redefiniciones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4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#6 </a:t>
            </a:r>
            <a:r>
              <a:rPr lang="en-US" dirty="0" err="1">
                <a:solidFill>
                  <a:schemeClr val="tx1"/>
                </a:solidFill>
              </a:rPr>
              <a:t>Limita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redefiniciones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823100"/>
            <a:ext cx="8974667" cy="2989948"/>
          </a:xfrm>
        </p:spPr>
        <p:txBody>
          <a:bodyPr/>
          <a:lstStyle/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no </a:t>
            </a:r>
            <a:r>
              <a:rPr lang="en-US" dirty="0" err="1"/>
              <a:t>debamos</a:t>
            </a:r>
            <a:r>
              <a:rPr lang="en-US" dirty="0"/>
              <a:t> </a:t>
            </a:r>
            <a:r>
              <a:rPr lang="en-US" dirty="0" err="1"/>
              <a:t>permitir</a:t>
            </a:r>
            <a:r>
              <a:rPr lang="en-US" dirty="0"/>
              <a:t> que sea </a:t>
            </a:r>
            <a:r>
              <a:rPr lang="en-US" dirty="0" err="1"/>
              <a:t>redefinido</a:t>
            </a:r>
            <a:r>
              <a:rPr lang="en-US" dirty="0"/>
              <a:t>? </a:t>
            </a:r>
            <a:r>
              <a:rPr lang="en-US" dirty="0" err="1"/>
              <a:t>Piensa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implementación</a:t>
            </a:r>
            <a:r>
              <a:rPr lang="en-US" dirty="0"/>
              <a:t> sea </a:t>
            </a:r>
            <a:r>
              <a:rPr lang="en-US" dirty="0" err="1"/>
              <a:t>crítica</a:t>
            </a:r>
            <a:r>
              <a:rPr lang="en-US" dirty="0"/>
              <a:t> para el </a:t>
            </a:r>
            <a:r>
              <a:rPr lang="en-US" dirty="0" err="1"/>
              <a:t>correcto</a:t>
            </a:r>
            <a:r>
              <a:rPr lang="en-US" dirty="0"/>
              <a:t> </a:t>
            </a:r>
            <a:r>
              <a:rPr lang="en-US" dirty="0" err="1"/>
              <a:t>funcionamiento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de </a:t>
            </a:r>
            <a:r>
              <a:rPr lang="en-US" dirty="0" err="1"/>
              <a:t>integridad</a:t>
            </a:r>
            <a:r>
              <a:rPr lang="en-US" dirty="0"/>
              <a:t>, </a:t>
            </a:r>
            <a:r>
              <a:rPr lang="en-US" dirty="0" err="1"/>
              <a:t>seguridad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 err="1"/>
              <a:t>Utiliza</a:t>
            </a:r>
            <a:r>
              <a:rPr lang="en-US" dirty="0"/>
              <a:t> el </a:t>
            </a:r>
            <a:r>
              <a:rPr lang="en-US" dirty="0" err="1"/>
              <a:t>modificador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latin typeface="Cascadia Code" panose="00000509000000000000" pitchFamily="49" charset="0"/>
              </a:rPr>
              <a:t>final </a:t>
            </a:r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ser </a:t>
            </a:r>
            <a:r>
              <a:rPr lang="en-US" dirty="0" err="1"/>
              <a:t>redefinidos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latin typeface="Cascadia Code" panose="00000509000000000000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060558" y="978195"/>
            <a:ext cx="30834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Facebook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hereda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 y lo redefine,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eliminando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funcionalidad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crítica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para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sería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un error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porque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estamos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ignorando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verificación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seguridad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tenia authenticate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Website.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841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22CD41-0AA1-4B35-8539-517FB2228623}"/>
              </a:ext>
            </a:extLst>
          </p:cNvPr>
          <p:cNvSpPr txBox="1"/>
          <p:nvPr/>
        </p:nvSpPr>
        <p:spPr>
          <a:xfrm>
            <a:off x="0" y="0"/>
            <a:ext cx="606055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Website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 final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MX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password</a:t>
            </a:r>
            <a:r>
              <a:rPr lang="es-MX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"Error: Try again"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0C3E7-3CCA-4390-86D4-E54A9D12B45A}"/>
              </a:ext>
            </a:extLst>
          </p:cNvPr>
          <p:cNvSpPr/>
          <p:nvPr/>
        </p:nvSpPr>
        <p:spPr>
          <a:xfrm>
            <a:off x="0" y="3416320"/>
            <a:ext cx="606055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Facebook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Website {</a:t>
            </a:r>
          </a:p>
          <a:p>
            <a:endParaRPr lang="es-MX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authenticate(String </a:t>
            </a:r>
            <a:r>
              <a:rPr lang="en-US" sz="1200" b="1" u="sng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US" sz="12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s-MX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s-MX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MX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authenticated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s-MX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"Success: You have been authenticated"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MX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s-MX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647F-6BE2-4FB5-A4CE-E82CFC7B2ADA}"/>
              </a:ext>
            </a:extLst>
          </p:cNvPr>
          <p:cNvSpPr txBox="1"/>
          <p:nvPr/>
        </p:nvSpPr>
        <p:spPr>
          <a:xfrm>
            <a:off x="6352954" y="498066"/>
            <a:ext cx="2615609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solución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la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redefinición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authenticate()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agregando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modificador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ea typeface="Roboto" panose="02000000000000000000" pitchFamily="2" charset="0"/>
              </a:rPr>
              <a:t>final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4AB7BB-2CD3-4E3D-97B2-C16DF7A501D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1313122" y="1159786"/>
            <a:ext cx="5039832" cy="35535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B841F1-7DC4-43D5-9D40-1728DAEF5A2B}"/>
              </a:ext>
            </a:extLst>
          </p:cNvPr>
          <p:cNvSpPr/>
          <p:nvPr/>
        </p:nvSpPr>
        <p:spPr bwMode="auto">
          <a:xfrm>
            <a:off x="808074" y="1515140"/>
            <a:ext cx="505047" cy="1930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5AF39-CA5F-4AD9-B6C7-E2371923F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4" t="22396" r="48430" b="67743"/>
          <a:stretch/>
        </p:blipFill>
        <p:spPr>
          <a:xfrm>
            <a:off x="6436066" y="3321996"/>
            <a:ext cx="2532497" cy="73691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670206-D182-4673-82CC-609112AE11DE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1637" y="3690454"/>
            <a:ext cx="2374429" cy="2739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87FE0-A4EA-4B9D-9962-5B14FA8F4B99}"/>
              </a:ext>
            </a:extLst>
          </p:cNvPr>
          <p:cNvSpPr txBox="1"/>
          <p:nvPr/>
        </p:nvSpPr>
        <p:spPr>
          <a:xfrm>
            <a:off x="6394509" y="4058911"/>
            <a:ext cx="261560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Esto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evitará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que las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derivadas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de Website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redefinan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el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método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authenticate.</a:t>
            </a:r>
            <a:endParaRPr lang="es-MX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5"/>
          <p:cNvGraphicFramePr/>
          <p:nvPr>
            <p:extLst>
              <p:ext uri="{D42A27DB-BD31-4B8C-83A1-F6EECF244321}">
                <p14:modId xmlns:p14="http://schemas.microsoft.com/office/powerpoint/2010/main" val="1811574944"/>
              </p:ext>
            </p:extLst>
          </p:nvPr>
        </p:nvGraphicFramePr>
        <p:xfrm>
          <a:off x="451825" y="111000"/>
          <a:ext cx="8519450" cy="4948233"/>
        </p:xfrm>
        <a:graphic>
          <a:graphicData uri="http://schemas.openxmlformats.org/drawingml/2006/table">
            <a:tbl>
              <a:tblPr>
                <a:noFill/>
                <a:tableStyleId>{0C205881-8D2B-4456-8B98-929CBD1B7C57}</a:tableStyleId>
              </a:tblPr>
              <a:tblGrid>
                <a:gridCol w="248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Atributos / Métodos</a:t>
                      </a:r>
                      <a:endParaRPr sz="1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Java representation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 Pokemon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b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Pikachu</a:t>
                      </a:r>
                      <a:endParaRPr sz="1400" b="1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Pokemon Number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 pokeDexNo;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Name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name;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height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healed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heal(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Resistant to 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 resistantToElectricity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0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attach with thundershock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thundershock(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surf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surf( )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evolve to Raichu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evolveRaichu( )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sz="14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Yes</a:t>
                      </a:r>
                      <a:endParaRPr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n-US" dirty="0"/>
              <a:t>La</a:t>
            </a:r>
            <a:r>
              <a:rPr lang="en-US" b="1" dirty="0"/>
              <a:t> </a:t>
            </a:r>
            <a:r>
              <a:rPr lang="en-US" b="1" dirty="0" err="1"/>
              <a:t>herencia</a:t>
            </a:r>
            <a:r>
              <a:rPr lang="en-US" dirty="0"/>
              <a:t> es un </a:t>
            </a:r>
            <a:r>
              <a:rPr lang="en-US" dirty="0" err="1"/>
              <a:t>concepto</a:t>
            </a:r>
            <a:r>
              <a:rPr lang="en-US" dirty="0"/>
              <a:t> de la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particular </a:t>
            </a:r>
            <a:r>
              <a:rPr lang="en-US" dirty="0" err="1"/>
              <a:t>basándonos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general.</a:t>
            </a:r>
          </a:p>
          <a:p>
            <a:endParaRPr lang="es-MX" dirty="0"/>
          </a:p>
          <a:p>
            <a:r>
              <a:rPr lang="es-MX" dirty="0"/>
              <a:t>La nueva clase definida </a:t>
            </a:r>
            <a:r>
              <a:rPr lang="es-MX" b="1" i="1" dirty="0"/>
              <a:t>hereda</a:t>
            </a:r>
            <a:r>
              <a:rPr lang="es-MX" dirty="0"/>
              <a:t> las propiedades (atributos y métodos) de la clase general.</a:t>
            </a:r>
          </a:p>
        </p:txBody>
      </p:sp>
    </p:spTree>
    <p:extLst>
      <p:ext uri="{BB962C8B-B14F-4D97-AF65-F5344CB8AC3E}">
        <p14:creationId xmlns:p14="http://schemas.microsoft.com/office/powerpoint/2010/main" val="329243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34E24A-98AF-4B8F-9E1A-09A5096D6883}"/>
              </a:ext>
            </a:extLst>
          </p:cNvPr>
          <p:cNvSpPr/>
          <p:nvPr/>
        </p:nvSpPr>
        <p:spPr>
          <a:xfrm>
            <a:off x="624663" y="3319953"/>
            <a:ext cx="7894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600" b="1" i="1" dirty="0">
                <a:latin typeface="Gautami" panose="020B0502040204020203" pitchFamily="34" charset="0"/>
                <a:ea typeface="Roboto" panose="02000000000000000000" pitchFamily="2" charset="0"/>
                <a:cs typeface="Gautami" panose="020B0502040204020203" pitchFamily="34" charset="0"/>
              </a:rPr>
              <a:t>TODOS LOS _____ SON _____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C5D62F11-085F-4FEE-9A1B-DDC918F6BF2B}"/>
              </a:ext>
            </a:extLst>
          </p:cNvPr>
          <p:cNvSpPr/>
          <p:nvPr/>
        </p:nvSpPr>
        <p:spPr bwMode="auto">
          <a:xfrm>
            <a:off x="584791" y="2719720"/>
            <a:ext cx="8165805" cy="2033034"/>
          </a:xfrm>
          <a:prstGeom prst="bracePair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C5F2C-4F04-43CB-8127-E6F78F4CA069}"/>
              </a:ext>
            </a:extLst>
          </p:cNvPr>
          <p:cNvSpPr/>
          <p:nvPr/>
        </p:nvSpPr>
        <p:spPr>
          <a:xfrm>
            <a:off x="1" y="0"/>
            <a:ext cx="9143999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Sólo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podemos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hacer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de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herencia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cuando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nuestras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clases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cumplan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con la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siguiente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relación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Herencia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0C7EA-60B1-43DF-9AC5-C3627E04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933819"/>
            <a:ext cx="8282763" cy="4083869"/>
          </a:xfrm>
        </p:spPr>
        <p:txBody>
          <a:bodyPr/>
          <a:lstStyle/>
          <a:p>
            <a:r>
              <a:rPr lang="es-ES_tradnl" b="1" dirty="0"/>
              <a:t>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/>
              <a:t>Todos los </a:t>
            </a:r>
            <a:r>
              <a:rPr lang="es-ES_tradnl" u="sng" dirty="0"/>
              <a:t>Perros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son </a:t>
            </a:r>
            <a:r>
              <a:rPr lang="es-ES_tradnl" u="sng" dirty="0">
                <a:sym typeface="Wingdings" pitchFamily="2" charset="2"/>
              </a:rPr>
              <a:t>Animales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 err="1">
                <a:sym typeface="Wingdings" pitchFamily="2" charset="2"/>
              </a:rPr>
              <a:t>Pikachu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Pokémon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Alumnos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Personas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dirty="0">
                <a:sym typeface="Wingdings" pitchFamily="2" charset="2"/>
              </a:rPr>
              <a:t>Todos los </a:t>
            </a:r>
            <a:r>
              <a:rPr lang="es-ES_tradnl" u="sng" dirty="0">
                <a:sym typeface="Wingdings" pitchFamily="2" charset="2"/>
              </a:rPr>
              <a:t>HEB</a:t>
            </a:r>
            <a:r>
              <a:rPr lang="es-ES_tradnl" dirty="0">
                <a:sym typeface="Wingdings" pitchFamily="2" charset="2"/>
              </a:rPr>
              <a:t> son </a:t>
            </a:r>
            <a:r>
              <a:rPr lang="es-ES_tradnl" u="sng" dirty="0">
                <a:sym typeface="Wingdings" pitchFamily="2" charset="2"/>
              </a:rPr>
              <a:t>Tiendas</a:t>
            </a:r>
            <a:r>
              <a:rPr lang="es-ES_tradnl" dirty="0">
                <a:sym typeface="Wingdings" pitchFamily="2" charset="2"/>
              </a:rPr>
              <a:t>.</a:t>
            </a:r>
          </a:p>
          <a:p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9262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BE69-2CE4-4D01-AE13-28DD175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12381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Antes…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01F5-AA30-4006-BB44-84D57955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Asegúrate</a:t>
            </a:r>
            <a:r>
              <a:rPr lang="en-US" dirty="0"/>
              <a:t> que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visibilidad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.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A058D-3806-4E58-9B0E-3626F02D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97" y="2034168"/>
            <a:ext cx="4216476" cy="20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22118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ca Theme">
  <a:themeElements>
    <a:clrScheme name="Custom 3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A4A75"/>
      </a:hlink>
      <a:folHlink>
        <a:srgbClr val="7C9FCF"/>
      </a:folHlink>
    </a:clrScheme>
    <a:fontScheme name="Savitch4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vitch4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vitch4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vitch4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rmatica Theme" id="{369CF206-7A78-41A6-87FB-4CFCCF994750}" vid="{75518EC1-A891-47C3-8B25-2A4DC2D539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2070</Words>
  <Application>Microsoft Macintosh PowerPoint</Application>
  <PresentationFormat>On-screen Show (16:9)</PresentationFormat>
  <Paragraphs>440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Cascadia Code</vt:lpstr>
      <vt:lpstr>Cascadia Code,  Courier New</vt:lpstr>
      <vt:lpstr>Consolas</vt:lpstr>
      <vt:lpstr>Gautami</vt:lpstr>
      <vt:lpstr>Roboto</vt:lpstr>
      <vt:lpstr>Wingdings</vt:lpstr>
      <vt:lpstr>Informatica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Herencia</vt:lpstr>
      <vt:lpstr>PowerPoint Presentation</vt:lpstr>
      <vt:lpstr>Herencia</vt:lpstr>
      <vt:lpstr>Antes…</vt:lpstr>
      <vt:lpstr>PowerPoint Presentation</vt:lpstr>
      <vt:lpstr>PowerPoint Presentation</vt:lpstr>
      <vt:lpstr>Nomenclatura</vt:lpstr>
      <vt:lpstr>PowerPoint Presentation</vt:lpstr>
      <vt:lpstr>“Receta” para Herencia</vt:lpstr>
      <vt:lpstr>#1 Diseña las clases</vt:lpstr>
      <vt:lpstr>#1 Diseña las clases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#2 Modificadores de Acceso</vt:lpstr>
      <vt:lpstr>PowerPoint Presentation</vt:lpstr>
      <vt:lpstr>PowerPoint Presentation</vt:lpstr>
      <vt:lpstr>PowerPoint Presentation</vt:lpstr>
      <vt:lpstr>PowerPoint Presentation</vt:lpstr>
      <vt:lpstr>“Receta” para Herencia</vt:lpstr>
      <vt:lpstr>#3 Define los constructores</vt:lpstr>
      <vt:lpstr>“Receta” para Herencia</vt:lpstr>
      <vt:lpstr>#4 Agrega miembros y acciones</vt:lpstr>
      <vt:lpstr>“Receta” para Herencia</vt:lpstr>
      <vt:lpstr>#5 Redefine lo necesario</vt:lpstr>
      <vt:lpstr>PowerPoint Presentation</vt:lpstr>
      <vt:lpstr>#5 Redefine lo necesario</vt:lpstr>
      <vt:lpstr>PowerPoint Presentation</vt:lpstr>
      <vt:lpstr>#5 Redefine y esconde lo necesario</vt:lpstr>
      <vt:lpstr>#5 Redefine y esconde lo necesario</vt:lpstr>
      <vt:lpstr>“Receta” para Herencia</vt:lpstr>
      <vt:lpstr>#6 Limita redefiniciones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Acosta</dc:creator>
  <cp:lastModifiedBy>Omar Eduardo Acosta Ramos</cp:lastModifiedBy>
  <cp:revision>77</cp:revision>
  <dcterms:created xsi:type="dcterms:W3CDTF">2020-04-12T19:54:29Z</dcterms:created>
  <dcterms:modified xsi:type="dcterms:W3CDTF">2023-04-24T03:49:50Z</dcterms:modified>
</cp:coreProperties>
</file>